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29"/>
  </p:notesMasterIdLst>
  <p:handoutMasterIdLst>
    <p:handoutMasterId r:id="rId30"/>
  </p:handoutMasterIdLst>
  <p:sldIdLst>
    <p:sldId id="394" r:id="rId3"/>
    <p:sldId id="395" r:id="rId4"/>
    <p:sldId id="494" r:id="rId5"/>
    <p:sldId id="497" r:id="rId6"/>
    <p:sldId id="498" r:id="rId7"/>
    <p:sldId id="500" r:id="rId8"/>
    <p:sldId id="501" r:id="rId9"/>
    <p:sldId id="502" r:id="rId10"/>
    <p:sldId id="518" r:id="rId11"/>
    <p:sldId id="519" r:id="rId12"/>
    <p:sldId id="520" r:id="rId13"/>
    <p:sldId id="521" r:id="rId14"/>
    <p:sldId id="504" r:id="rId15"/>
    <p:sldId id="505" r:id="rId16"/>
    <p:sldId id="506" r:id="rId17"/>
    <p:sldId id="522" r:id="rId18"/>
    <p:sldId id="523" r:id="rId19"/>
    <p:sldId id="524" r:id="rId20"/>
    <p:sldId id="525" r:id="rId21"/>
    <p:sldId id="526" r:id="rId22"/>
    <p:sldId id="517" r:id="rId23"/>
    <p:sldId id="469" r:id="rId24"/>
    <p:sldId id="495" r:id="rId25"/>
    <p:sldId id="496" r:id="rId26"/>
    <p:sldId id="352" r:id="rId27"/>
    <p:sldId id="482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6494E0-2261-4EF2-9227-A77B8E830ED9}">
          <p14:sldIdLst>
            <p14:sldId id="394"/>
            <p14:sldId id="395"/>
            <p14:sldId id="494"/>
          </p14:sldIdLst>
        </p14:section>
        <p14:section name="WP Themes" id="{D1600003-039C-49EE-8772-2447457E4D28}">
          <p14:sldIdLst>
            <p14:sldId id="497"/>
            <p14:sldId id="498"/>
          </p14:sldIdLst>
        </p14:section>
        <p14:section name="Install and Configure WP Themes" id="{82792BFA-0F6A-4429-8786-2081AABF4CFA}">
          <p14:sldIdLst>
            <p14:sldId id="500"/>
            <p14:sldId id="501"/>
            <p14:sldId id="502"/>
            <p14:sldId id="518"/>
            <p14:sldId id="519"/>
            <p14:sldId id="520"/>
            <p14:sldId id="521"/>
          </p14:sldIdLst>
        </p14:section>
        <p14:section name="Popular themes" id="{2AAD6B29-0692-425F-8E05-F2E0C89A96CE}">
          <p14:sldIdLst>
            <p14:sldId id="504"/>
            <p14:sldId id="505"/>
            <p14:sldId id="506"/>
            <p14:sldId id="522"/>
          </p14:sldIdLst>
        </p14:section>
        <p14:section name="Visual Editors" id="{0ECBE032-3DBF-47C4-9F1B-EEB9144061E3}">
          <p14:sldIdLst>
            <p14:sldId id="523"/>
            <p14:sldId id="524"/>
            <p14:sldId id="525"/>
            <p14:sldId id="526"/>
          </p14:sldIdLst>
        </p14:section>
        <p14:section name="Summary" id="{6FBB0975-5D7E-4605-A7F7-A56F98E52A63}">
          <p14:sldIdLst>
            <p14:sldId id="517"/>
            <p14:sldId id="469"/>
            <p14:sldId id="495"/>
            <p14:sldId id="496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7" autoAdjust="0"/>
    <p:restoredTop sz="92980" autoAdjust="0"/>
  </p:normalViewPr>
  <p:slideViewPr>
    <p:cSldViewPr>
      <p:cViewPr varScale="1">
        <p:scale>
          <a:sx n="81" d="100"/>
          <a:sy n="81" d="100"/>
        </p:scale>
        <p:origin x="61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2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15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1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030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67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codeinwp.com/blog/best-free-wordpress-themes/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isle.com/themes/hestia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athemes.com/theme/sydney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hyperlink" Target="https://hashthemes.com/wordpress-theme/total/" TargetMode="External"/><Relationship Id="rId4" Type="http://schemas.openxmlformats.org/officeDocument/2006/relationships/hyperlink" Target="https://themefuse.com/wp-themes-shop/journal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or.com/" TargetMode="External"/><Relationship Id="rId2" Type="http://schemas.openxmlformats.org/officeDocument/2006/relationships/hyperlink" Target="https://siteorigin.com/page-builder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gif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c.wpbakery.com/" TargetMode="External"/><Relationship Id="rId2" Type="http://schemas.openxmlformats.org/officeDocument/2006/relationships/hyperlink" Target="https://siteorigin.com/page-builder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origin.com/page-builder/" TargetMode="External"/><Relationship Id="rId2" Type="http://schemas.openxmlformats.org/officeDocument/2006/relationships/hyperlink" Target="https://themeforest.net/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3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70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orest.net/page/top_sellers" TargetMode="External"/><Relationship Id="rId2" Type="http://schemas.openxmlformats.org/officeDocument/2006/relationships/hyperlink" Target="https://wordpress.org/themes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themes.com/wordpress-themes/" TargetMode="External"/><Relationship Id="rId5" Type="http://schemas.openxmlformats.org/officeDocument/2006/relationships/hyperlink" Target="https://www.templatemonster.com/wordpress-themes.php" TargetMode="External"/><Relationship Id="rId4" Type="http://schemas.openxmlformats.org/officeDocument/2006/relationships/hyperlink" Target="https://colorlib.com/wp/theme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athemes.com/download/sydney-demo-content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84382" y="1137511"/>
            <a:ext cx="8201720" cy="1048285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/>
              <a:t>Инсталиране и конфигуриране на </a:t>
            </a:r>
            <a:r>
              <a:rPr lang="en-US" dirty="0" smtClean="0"/>
              <a:t>WP </a:t>
            </a:r>
            <a:r>
              <a:rPr lang="bg-BG" dirty="0" smtClean="0"/>
              <a:t>теми. Популярни </a:t>
            </a:r>
            <a:r>
              <a:rPr lang="en-US" dirty="0" smtClean="0"/>
              <a:t>WP </a:t>
            </a:r>
            <a:r>
              <a:rPr lang="bg-BG" dirty="0" smtClean="0"/>
              <a:t>теми. Визуални редактори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Работа с </a:t>
            </a:r>
            <a:r>
              <a:rPr lang="en-US" dirty="0" smtClean="0"/>
              <a:t>WordPress</a:t>
            </a:r>
            <a:r>
              <a:rPr lang="bg-BG" dirty="0" smtClean="0"/>
              <a:t> теми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456611" y="5817971"/>
            <a:ext cx="2950749" cy="351754"/>
          </a:xfrm>
        </p:spPr>
        <p:txBody>
          <a:bodyPr/>
          <a:lstStyle/>
          <a:p>
            <a:r>
              <a:rPr lang="bg-BG" sz="1800" dirty="0" smtClean="0"/>
              <a:t>СофтУни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6612" y="6169725"/>
            <a:ext cx="2950749" cy="3517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bg-BG" smtClean="0"/>
              <a:t>Трейнърски екип</a:t>
            </a:r>
            <a:endParaRPr lang="bg-BG" dirty="0"/>
          </a:p>
        </p:txBody>
      </p:sp>
      <p:pic>
        <p:nvPicPr>
          <p:cNvPr id="1026" name="Picture 2" descr="Image result for wordpres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2362200"/>
            <a:ext cx="3543518" cy="276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Идентичност на сайта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Персонализиране на тема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338" b="285"/>
          <a:stretch/>
        </p:blipFill>
        <p:spPr>
          <a:xfrm>
            <a:off x="625747" y="2046641"/>
            <a:ext cx="2857500" cy="3896959"/>
          </a:xfrm>
          <a:prstGeom prst="roundRect">
            <a:avLst>
              <a:gd name="adj" fmla="val 4461"/>
            </a:avLst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76" r="3789" b="1"/>
          <a:stretch/>
        </p:blipFill>
        <p:spPr>
          <a:xfrm>
            <a:off x="5039765" y="2046641"/>
            <a:ext cx="2197648" cy="3896959"/>
          </a:xfrm>
          <a:prstGeom prst="roundRect">
            <a:avLst>
              <a:gd name="adj" fmla="val 3382"/>
            </a:avLst>
          </a:prstGeom>
          <a:ln>
            <a:noFill/>
          </a:ln>
          <a:effectLst/>
        </p:spPr>
      </p:pic>
      <p:sp>
        <p:nvSpPr>
          <p:cNvPr id="11" name="Right Arrow 10"/>
          <p:cNvSpPr/>
          <p:nvPr/>
        </p:nvSpPr>
        <p:spPr bwMode="auto">
          <a:xfrm>
            <a:off x="3918605" y="3901094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212" y="2717309"/>
            <a:ext cx="2790653" cy="2824769"/>
          </a:xfrm>
          <a:prstGeom prst="roundRect">
            <a:avLst>
              <a:gd name="adj" fmla="val 24774"/>
            </a:avLst>
          </a:prstGeom>
          <a:ln>
            <a:noFill/>
          </a:ln>
          <a:effectLst/>
        </p:spPr>
      </p:pic>
      <p:sp>
        <p:nvSpPr>
          <p:cNvPr id="15" name="Right Arrow 14"/>
          <p:cNvSpPr/>
          <p:nvPr/>
        </p:nvSpPr>
        <p:spPr bwMode="auto">
          <a:xfrm>
            <a:off x="7672773" y="3901094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722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Създаване / редактиране на </a:t>
            </a:r>
            <a:r>
              <a:rPr lang="bg-BG" b="1" dirty="0" smtClean="0"/>
              <a:t>меню</a:t>
            </a:r>
            <a:r>
              <a:rPr lang="bg-BG" dirty="0" smtClean="0"/>
              <a:t> в </a:t>
            </a:r>
            <a:r>
              <a:rPr lang="en-US" dirty="0" smtClean="0"/>
              <a:t>WordPress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Персонализиране на </a:t>
            </a:r>
            <a:r>
              <a:rPr lang="ru-RU" dirty="0" smtClean="0"/>
              <a:t>менюта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6" y="3752654"/>
            <a:ext cx="2057399" cy="2094358"/>
          </a:xfrm>
          <a:prstGeom prst="roundRect">
            <a:avLst>
              <a:gd name="adj" fmla="val 4679"/>
            </a:avLst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07" t="11479" r="809" b="10407"/>
          <a:stretch/>
        </p:blipFill>
        <p:spPr>
          <a:xfrm>
            <a:off x="652688" y="2195486"/>
            <a:ext cx="10890347" cy="685800"/>
          </a:xfrm>
          <a:prstGeom prst="roundRect">
            <a:avLst>
              <a:gd name="adj" fmla="val 15292"/>
            </a:avLst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684" t="2162" r="-1" b="1115"/>
          <a:stretch/>
        </p:blipFill>
        <p:spPr>
          <a:xfrm>
            <a:off x="3626351" y="3556895"/>
            <a:ext cx="3326674" cy="2693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-1" t="2720" r="2018"/>
          <a:stretch/>
        </p:blipFill>
        <p:spPr>
          <a:xfrm>
            <a:off x="7847012" y="3733800"/>
            <a:ext cx="3429000" cy="2339639"/>
          </a:xfrm>
          <a:prstGeom prst="roundRect">
            <a:avLst>
              <a:gd name="adj" fmla="val 5300"/>
            </a:avLst>
          </a:prstGeom>
          <a:ln>
            <a:noFill/>
          </a:ln>
          <a:effectLst/>
        </p:spPr>
      </p:pic>
      <p:sp>
        <p:nvSpPr>
          <p:cNvPr id="17" name="Right Arrow 16"/>
          <p:cNvSpPr/>
          <p:nvPr/>
        </p:nvSpPr>
        <p:spPr bwMode="auto">
          <a:xfrm>
            <a:off x="3005481" y="4608007"/>
            <a:ext cx="365827" cy="2956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7155735" y="4608007"/>
            <a:ext cx="365827" cy="2956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Създаване / редактиране на </a:t>
            </a:r>
            <a:r>
              <a:rPr lang="bg-BG" b="1" dirty="0" smtClean="0"/>
              <a:t>меню</a:t>
            </a:r>
            <a:r>
              <a:rPr lang="bg-BG" dirty="0" smtClean="0"/>
              <a:t> в </a:t>
            </a:r>
            <a:r>
              <a:rPr lang="en-US" dirty="0" smtClean="0"/>
              <a:t>WordPress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WordPress</a:t>
            </a:r>
            <a:r>
              <a:rPr lang="ru-RU" dirty="0" smtClean="0"/>
              <a:t> приспособления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2514600"/>
            <a:ext cx="1981200" cy="3105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308" y="1828799"/>
            <a:ext cx="3692883" cy="4568391"/>
          </a:xfrm>
          <a:prstGeom prst="roundRect">
            <a:avLst>
              <a:gd name="adj" fmla="val 3393"/>
            </a:avLst>
          </a:prstGeom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12" y="2516844"/>
            <a:ext cx="3523629" cy="3102906"/>
          </a:xfrm>
          <a:prstGeom prst="roundRect">
            <a:avLst>
              <a:gd name="adj" fmla="val 3661"/>
            </a:avLst>
          </a:prstGeom>
          <a:ln>
            <a:noFill/>
          </a:ln>
          <a:effectLst/>
        </p:spPr>
      </p:pic>
      <p:sp>
        <p:nvSpPr>
          <p:cNvPr id="12" name="Right Arrow 11"/>
          <p:cNvSpPr/>
          <p:nvPr/>
        </p:nvSpPr>
        <p:spPr bwMode="auto">
          <a:xfrm>
            <a:off x="2854471" y="3919369"/>
            <a:ext cx="365827" cy="2956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7560688" y="3919369"/>
            <a:ext cx="365827" cy="2956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20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Популярни </a:t>
            </a:r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472909"/>
            <a:ext cx="10958928" cy="499819"/>
          </a:xfrm>
        </p:spPr>
        <p:txBody>
          <a:bodyPr/>
          <a:lstStyle/>
          <a:p>
            <a:r>
              <a:rPr lang="en-US" dirty="0"/>
              <a:t>Sydney, Hestia, Journal, </a:t>
            </a:r>
            <a:r>
              <a:rPr lang="en-US" dirty="0" smtClean="0"/>
              <a:t>Total</a:t>
            </a:r>
            <a:endParaRPr lang="en-US" dirty="0"/>
          </a:p>
        </p:txBody>
      </p:sp>
      <p:pic>
        <p:nvPicPr>
          <p:cNvPr id="1026" name="Picture 2" descr="Image result for wordpress th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685800"/>
            <a:ext cx="5714999" cy="3809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2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451" y="1371600"/>
            <a:ext cx="11808021" cy="5010151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Топ 5 най-добри безплатни </a:t>
            </a:r>
            <a:r>
              <a:rPr lang="en-US" dirty="0" smtClean="0"/>
              <a:t>WordPress </a:t>
            </a:r>
            <a:r>
              <a:rPr lang="bg-BG" dirty="0" smtClean="0"/>
              <a:t>теми (2018)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163226" y="6014773"/>
            <a:ext cx="9906000" cy="587441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https://www.codeinwp.com/blog/best-free-wordpress-themes</a:t>
            </a:r>
            <a:r>
              <a:rPr lang="en-US" sz="2400" dirty="0" smtClean="0">
                <a:hlinkClick r:id="rId2"/>
              </a:rPr>
              <a:t>/</a:t>
            </a:r>
            <a:endParaRPr lang="bg-BG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Стандартни теми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2" y="2397787"/>
            <a:ext cx="1070910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3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76394" y="1295400"/>
            <a:ext cx="11808021" cy="518562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Sydney</a:t>
            </a:r>
            <a:r>
              <a:rPr lang="en-US" dirty="0"/>
              <a:t> == </a:t>
            </a:r>
            <a:r>
              <a:rPr lang="bg-BG" dirty="0" smtClean="0"/>
              <a:t>безплатна бизнес </a:t>
            </a:r>
            <a:r>
              <a:rPr lang="en-US" dirty="0" smtClean="0"/>
              <a:t>WP </a:t>
            </a:r>
            <a:r>
              <a:rPr lang="bg-BG" dirty="0" smtClean="0"/>
              <a:t>тема</a:t>
            </a:r>
          </a:p>
          <a:p>
            <a:pPr marL="1123569" lvl="1" indent="-514350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https://athemes.com/theme/sydney</a:t>
            </a:r>
            <a:r>
              <a:rPr lang="en-US" dirty="0" smtClean="0">
                <a:hlinkClick r:id="rId2"/>
              </a:rPr>
              <a:t>/</a:t>
            </a:r>
            <a:endParaRPr lang="bg-BG" dirty="0" smtClean="0"/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Hestia</a:t>
            </a:r>
            <a:r>
              <a:rPr lang="en-US" dirty="0"/>
              <a:t> == </a:t>
            </a:r>
            <a:r>
              <a:rPr lang="bg-BG" dirty="0"/>
              <a:t>безплатна </a:t>
            </a:r>
            <a:r>
              <a:rPr lang="en-US" dirty="0" smtClean="0"/>
              <a:t>WP </a:t>
            </a:r>
            <a:r>
              <a:rPr lang="bg-BG" dirty="0" smtClean="0"/>
              <a:t>тема за общ бизнес</a:t>
            </a:r>
          </a:p>
          <a:p>
            <a:pPr marL="1123569" lvl="1" indent="-51435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https://themeisle.com/themes/hestia</a:t>
            </a:r>
            <a:r>
              <a:rPr lang="en-US" dirty="0" smtClean="0">
                <a:hlinkClick r:id="rId3"/>
              </a:rPr>
              <a:t>/</a:t>
            </a:r>
            <a:endParaRPr lang="bg-BG" dirty="0" smtClean="0"/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Journal</a:t>
            </a:r>
            <a:r>
              <a:rPr lang="en-US" dirty="0"/>
              <a:t> == </a:t>
            </a:r>
            <a:r>
              <a:rPr lang="bg-BG" dirty="0"/>
              <a:t>безплатна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блог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списание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WP </a:t>
            </a:r>
            <a:r>
              <a:rPr lang="bg-BG" dirty="0" smtClean="0"/>
              <a:t>тема</a:t>
            </a:r>
          </a:p>
          <a:p>
            <a:pPr marL="1123569" lvl="1" indent="-514350"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https://themefuse.com/wp-themes-shop/journal/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Total</a:t>
            </a:r>
            <a:r>
              <a:rPr lang="en-US" dirty="0"/>
              <a:t> == </a:t>
            </a:r>
            <a:r>
              <a:rPr lang="bg-BG" dirty="0"/>
              <a:t>безплатна</a:t>
            </a:r>
            <a:r>
              <a:rPr lang="en-US" dirty="0" smtClean="0"/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обща </a:t>
            </a:r>
            <a:r>
              <a:rPr lang="en-US" dirty="0"/>
              <a:t>WP </a:t>
            </a:r>
            <a:r>
              <a:rPr lang="bg-BG" dirty="0" smtClean="0"/>
              <a:t>тема</a:t>
            </a:r>
            <a:endParaRPr lang="en-US" dirty="0"/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>
                <a:hlinkClick r:id="rId5"/>
              </a:rPr>
              <a:t>https://hashthemes.com/wordpress-theme/total/</a:t>
            </a:r>
            <a:endParaRPr lang="en-US" dirty="0"/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dirty="0"/>
          </a:p>
          <a:p>
            <a:pPr marL="514350" indent="-5143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Стандартни </a:t>
            </a:r>
            <a:r>
              <a:rPr lang="bg-BG" dirty="0" smtClean="0"/>
              <a:t>теми (2)</a:t>
            </a:r>
            <a:endParaRPr lang="en-US" dirty="0"/>
          </a:p>
        </p:txBody>
      </p:sp>
      <p:pic>
        <p:nvPicPr>
          <p:cNvPr id="8" name="Picture 2" descr="https://athemes.com/wp-content/uploads/original_responsive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001" y="2209800"/>
            <a:ext cx="2550414" cy="143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0.wp.com/themes.svn.wordpress.org/total/1.1.6.2/screenshot.png?w=1142&amp;strip=al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3" y="3886200"/>
            <a:ext cx="2080002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6619" y="100750"/>
            <a:ext cx="6169393" cy="119465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Упражнение: Инсталиране и персонализиране на тема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958563" y="1676400"/>
            <a:ext cx="10033549" cy="4720792"/>
          </a:xfrm>
        </p:spPr>
        <p:txBody>
          <a:bodyPr/>
          <a:lstStyle/>
          <a:p>
            <a:r>
              <a:rPr lang="bg-BG" dirty="0" smtClean="0"/>
              <a:t>Инсталирайте безплатната </a:t>
            </a:r>
            <a:r>
              <a:rPr lang="en-US" dirty="0"/>
              <a:t>WP </a:t>
            </a:r>
            <a:r>
              <a:rPr lang="bg-BG" dirty="0" smtClean="0"/>
              <a:t>тема</a:t>
            </a:r>
            <a:r>
              <a:rPr lang="en-US" dirty="0" smtClean="0"/>
              <a:t> </a:t>
            </a:r>
            <a:r>
              <a:rPr lang="en-US" dirty="0"/>
              <a:t>"Sydney" </a:t>
            </a:r>
            <a:endParaRPr lang="bg-BG" dirty="0" smtClean="0"/>
          </a:p>
          <a:p>
            <a:r>
              <a:rPr lang="bg-BG" dirty="0"/>
              <a:t>Импортиране на демонстрационно </a:t>
            </a:r>
            <a:r>
              <a:rPr lang="bg-BG" dirty="0" smtClean="0"/>
              <a:t>съдържание</a:t>
            </a:r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bg-BG" dirty="0" smtClean="0"/>
              <a:t>началната страница</a:t>
            </a:r>
            <a:endParaRPr lang="en-US" dirty="0"/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bg-BG" dirty="0" smtClean="0"/>
              <a:t>горното меню (добавете страници)</a:t>
            </a:r>
            <a:endParaRPr lang="en-US" dirty="0"/>
          </a:p>
          <a:p>
            <a:r>
              <a:rPr lang="bg-BG" dirty="0" smtClean="0"/>
              <a:t>Променете</a:t>
            </a:r>
            <a:r>
              <a:rPr lang="en-US" dirty="0" smtClean="0"/>
              <a:t> </a:t>
            </a:r>
            <a:r>
              <a:rPr lang="ru-RU" dirty="0" smtClean="0"/>
              <a:t>страничната </a:t>
            </a:r>
            <a:r>
              <a:rPr lang="ru-RU" dirty="0"/>
              <a:t>лента и долната част</a:t>
            </a:r>
            <a:r>
              <a:rPr lang="bg-BG" dirty="0" smtClean="0"/>
              <a:t>	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3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Визуални редактори за </a:t>
            </a:r>
            <a:r>
              <a:rPr lang="en-US" dirty="0"/>
              <a:t>WordPress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4949" y="5472909"/>
            <a:ext cx="10958928" cy="499819"/>
          </a:xfrm>
        </p:spPr>
        <p:txBody>
          <a:bodyPr/>
          <a:lstStyle/>
          <a:p>
            <a:r>
              <a:rPr lang="en-US" dirty="0"/>
              <a:t>Page Builder and Elementor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2" y="914400"/>
            <a:ext cx="5699311" cy="3523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5331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/>
          <a:lstStyle/>
          <a:p>
            <a:r>
              <a:rPr lang="en-US" dirty="0"/>
              <a:t>Elementor</a:t>
            </a:r>
          </a:p>
          <a:p>
            <a:pPr lvl="1"/>
            <a:r>
              <a:rPr lang="bg-BG" dirty="0" smtClean="0"/>
              <a:t>Мощен</a:t>
            </a:r>
            <a:r>
              <a:rPr lang="en-US" dirty="0" smtClean="0"/>
              <a:t>, </a:t>
            </a:r>
            <a:r>
              <a:rPr lang="bg-BG" dirty="0" smtClean="0"/>
              <a:t>безплатен</a:t>
            </a:r>
            <a:r>
              <a:rPr lang="en-US" dirty="0" smtClean="0"/>
              <a:t> </a:t>
            </a:r>
            <a:r>
              <a:rPr lang="bg-BG" dirty="0" smtClean="0"/>
              <a:t>визуален редактор за</a:t>
            </a:r>
            <a:r>
              <a:rPr lang="en-US" dirty="0" smtClean="0"/>
              <a:t> WordPress</a:t>
            </a:r>
            <a:endParaRPr lang="en-US" dirty="0">
              <a:hlinkClick r:id="rId2"/>
            </a:endParaRPr>
          </a:p>
          <a:p>
            <a:pPr lvl="1"/>
            <a:r>
              <a:rPr lang="bg-BG" dirty="0"/>
              <a:t>1+ милион активни </a:t>
            </a:r>
            <a:r>
              <a:rPr lang="bg-BG" dirty="0" smtClean="0"/>
              <a:t>инсталации</a:t>
            </a:r>
            <a:r>
              <a:rPr lang="en-US" dirty="0" smtClean="0"/>
              <a:t>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elementor.com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Elementor </a:t>
            </a:r>
            <a:r>
              <a:rPr lang="en-US" dirty="0" smtClean="0"/>
              <a:t>Page </a:t>
            </a:r>
            <a:r>
              <a:rPr lang="en-US" dirty="0"/>
              <a:t>Builder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2" y="3635238"/>
            <a:ext cx="4899158" cy="2368228"/>
          </a:xfrm>
          <a:prstGeom prst="rect">
            <a:avLst/>
          </a:prstGeom>
        </p:spPr>
      </p:pic>
      <p:pic>
        <p:nvPicPr>
          <p:cNvPr id="3074" name="Picture 2" descr="&lt;strong&gt;Drag &amp; Drop.&lt;/strong&gt; Our instant drag &amp; drop lets you easily place every element anywhere on the page.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3241513"/>
            <a:ext cx="5553470" cy="31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 bwMode="auto">
          <a:xfrm>
            <a:off x="5579777" y="4671546"/>
            <a:ext cx="365827" cy="2956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60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/>
          <a:lstStyle/>
          <a:p>
            <a:r>
              <a:rPr lang="en-US" dirty="0"/>
              <a:t>WPBakery Page </a:t>
            </a:r>
            <a:r>
              <a:rPr lang="en-US" dirty="0" smtClean="0"/>
              <a:t>Builder</a:t>
            </a:r>
          </a:p>
          <a:p>
            <a:r>
              <a:rPr lang="bg-BG" dirty="0" smtClean="0"/>
              <a:t>Мощен</a:t>
            </a:r>
            <a:r>
              <a:rPr lang="en-US" dirty="0" smtClean="0"/>
              <a:t>, </a:t>
            </a:r>
            <a:r>
              <a:rPr lang="bg-BG" dirty="0" smtClean="0"/>
              <a:t>платен</a:t>
            </a:r>
            <a:r>
              <a:rPr lang="en-US" dirty="0" smtClean="0"/>
              <a:t> </a:t>
            </a:r>
            <a:r>
              <a:rPr lang="bg-BG" dirty="0" smtClean="0"/>
              <a:t>визуален редактор за</a:t>
            </a:r>
            <a:r>
              <a:rPr lang="en-US" dirty="0" smtClean="0"/>
              <a:t> WordPress</a:t>
            </a:r>
            <a:endParaRPr lang="en-US" dirty="0">
              <a:hlinkClick r:id="rId2"/>
            </a:endParaRPr>
          </a:p>
          <a:p>
            <a:pPr lvl="1"/>
            <a:r>
              <a:rPr lang="bg-BG" dirty="0"/>
              <a:t>1+ милион активни </a:t>
            </a:r>
            <a:r>
              <a:rPr lang="bg-BG" dirty="0" smtClean="0"/>
              <a:t>инсталации</a:t>
            </a:r>
            <a:r>
              <a:rPr lang="en-US" dirty="0" smtClean="0"/>
              <a:t> – </a:t>
            </a:r>
            <a:r>
              <a:rPr lang="en-US" dirty="0">
                <a:hlinkClick r:id="rId3"/>
              </a:rPr>
              <a:t>https://vc.wpbakery.com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WPBakery Page Builder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5" y="3352800"/>
            <a:ext cx="6095273" cy="30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103" y="1522668"/>
            <a:ext cx="8180332" cy="5001957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Инсталиране и конфигуриране на          </a:t>
            </a:r>
            <a:r>
              <a:rPr lang="en-US" dirty="0" smtClean="0"/>
              <a:t>WordPress </a:t>
            </a:r>
            <a:r>
              <a:rPr lang="bg-BG" dirty="0" smtClean="0"/>
              <a:t>тема</a:t>
            </a:r>
            <a:endParaRPr lang="en-US" dirty="0"/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Популярни </a:t>
            </a:r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 smtClean="0"/>
          </a:p>
          <a:p>
            <a:pPr marL="628650" lvl="1" indent="-325438">
              <a:lnSpc>
                <a:spcPct val="110000"/>
              </a:lnSpc>
            </a:pPr>
            <a:r>
              <a:rPr lang="en-US" dirty="0" smtClean="0"/>
              <a:t>WordPress.org – </a:t>
            </a:r>
            <a:r>
              <a:rPr lang="bg-BG" dirty="0" smtClean="0"/>
              <a:t>директория за теми</a:t>
            </a:r>
          </a:p>
          <a:p>
            <a:pPr marL="628650" lvl="1" indent="-325438">
              <a:lnSpc>
                <a:spcPct val="110000"/>
              </a:lnSpc>
            </a:pPr>
            <a:r>
              <a:rPr lang="en-US" dirty="0" smtClean="0"/>
              <a:t>ThemeForest – </a:t>
            </a:r>
            <a:r>
              <a:rPr lang="bg-BG" dirty="0" smtClean="0"/>
              <a:t>платени теми</a:t>
            </a:r>
            <a:endParaRPr lang="en-US" dirty="0"/>
          </a:p>
          <a:p>
            <a:pPr marL="514350" indent="-514350">
              <a:lnSpc>
                <a:spcPct val="115000"/>
              </a:lnSpc>
            </a:pPr>
            <a:r>
              <a:rPr lang="bg-BG" dirty="0" smtClean="0"/>
              <a:t>Визуални редактори за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295400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6619" y="100750"/>
            <a:ext cx="6169393" cy="119465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Упражнение: Инсталиране и работа с </a:t>
            </a:r>
            <a:r>
              <a:rPr lang="en-US" dirty="0" smtClean="0"/>
              <a:t>Elementor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30620" y="1447800"/>
            <a:ext cx="10033549" cy="4720792"/>
          </a:xfrm>
        </p:spPr>
        <p:txBody>
          <a:bodyPr/>
          <a:lstStyle/>
          <a:p>
            <a:r>
              <a:rPr lang="bg-BG" dirty="0" smtClean="0"/>
              <a:t>Инсталирайте безплатният </a:t>
            </a:r>
            <a:r>
              <a:rPr lang="en-US" dirty="0"/>
              <a:t>WP </a:t>
            </a:r>
            <a:r>
              <a:rPr lang="en-US" dirty="0" smtClean="0"/>
              <a:t>plugin "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Elementor</a:t>
            </a:r>
            <a:r>
              <a:rPr lang="en-US" dirty="0" smtClean="0"/>
              <a:t>" </a:t>
            </a:r>
            <a:endParaRPr lang="bg-BG" dirty="0" smtClean="0"/>
          </a:p>
          <a:p>
            <a:r>
              <a:rPr lang="bg-BG" dirty="0" smtClean="0"/>
              <a:t>Създайте страници </a:t>
            </a:r>
            <a:r>
              <a:rPr lang="bg-BG" dirty="0"/>
              <a:t>„</a:t>
            </a:r>
            <a:r>
              <a:rPr lang="en-US" dirty="0"/>
              <a:t>CV” </a:t>
            </a:r>
            <a:r>
              <a:rPr lang="bg-BG" dirty="0" smtClean="0"/>
              <a:t>и „</a:t>
            </a:r>
            <a:r>
              <a:rPr lang="bg-BG" dirty="0"/>
              <a:t>Контакти</a:t>
            </a:r>
            <a:r>
              <a:rPr lang="bg-BG" dirty="0" smtClean="0"/>
              <a:t>“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3083351"/>
            <a:ext cx="5820557" cy="3272992"/>
          </a:xfrm>
          <a:prstGeom prst="roundRect">
            <a:avLst>
              <a:gd name="adj" fmla="val 3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5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Обобщение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370" y="1186306"/>
            <a:ext cx="9447242" cy="549612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200" b="1" dirty="0"/>
              <a:t>WordPress</a:t>
            </a:r>
            <a:r>
              <a:rPr lang="en-US" sz="3200" dirty="0"/>
              <a:t> </a:t>
            </a:r>
            <a:r>
              <a:rPr lang="bg-BG" sz="3200" dirty="0" smtClean="0"/>
              <a:t>темите предоставят</a:t>
            </a:r>
            <a:endParaRPr lang="en-US" sz="3200" dirty="0"/>
          </a:p>
          <a:p>
            <a:pPr lvl="1">
              <a:lnSpc>
                <a:spcPct val="115000"/>
              </a:lnSpc>
            </a:pPr>
            <a:r>
              <a:rPr lang="ru-RU" sz="3200" dirty="0"/>
              <a:t>Разположение, функционалност и външен вид на вашия </a:t>
            </a:r>
            <a:r>
              <a:rPr lang="en-US" sz="3200" dirty="0"/>
              <a:t>WordPress</a:t>
            </a:r>
            <a:r>
              <a:rPr lang="ru-RU" sz="3200" dirty="0" smtClean="0"/>
              <a:t> сайт</a:t>
            </a:r>
          </a:p>
          <a:p>
            <a:pPr lvl="1">
              <a:lnSpc>
                <a:spcPct val="115000"/>
              </a:lnSpc>
            </a:pPr>
            <a:r>
              <a:rPr lang="ru-RU" sz="3200" dirty="0" smtClean="0"/>
              <a:t>Популярни</a:t>
            </a:r>
            <a:r>
              <a:rPr lang="ru-RU" sz="3200" b="1" dirty="0" smtClean="0"/>
              <a:t> безплатни теми: </a:t>
            </a:r>
            <a:r>
              <a:rPr lang="en-US" sz="3200" dirty="0" smtClean="0"/>
              <a:t>Sydney,                    Hestia, Journal, Total, Event</a:t>
            </a:r>
          </a:p>
          <a:p>
            <a:pPr lvl="1">
              <a:lnSpc>
                <a:spcPct val="115000"/>
              </a:lnSpc>
            </a:pPr>
            <a:r>
              <a:rPr lang="ru-RU" sz="3200" b="1" dirty="0" smtClean="0"/>
              <a:t>Платени</a:t>
            </a:r>
            <a:r>
              <a:rPr lang="ru-RU" sz="3200" dirty="0" smtClean="0"/>
              <a:t> теми: </a:t>
            </a:r>
            <a:r>
              <a:rPr lang="en-US" sz="2500" dirty="0">
                <a:hlinkClick r:id="rId2"/>
              </a:rPr>
              <a:t>https://</a:t>
            </a:r>
            <a:r>
              <a:rPr lang="en-US" sz="2500" dirty="0" smtClean="0">
                <a:hlinkClick r:id="rId2"/>
              </a:rPr>
              <a:t>themeforest.net</a:t>
            </a:r>
            <a:endParaRPr lang="en-US" sz="2500" dirty="0" smtClean="0"/>
          </a:p>
          <a:p>
            <a:pPr lvl="1">
              <a:lnSpc>
                <a:spcPct val="115000"/>
              </a:lnSpc>
            </a:pPr>
            <a:r>
              <a:rPr lang="en-US" sz="3200" b="1" dirty="0" smtClean="0"/>
              <a:t>Elementor</a:t>
            </a:r>
            <a:r>
              <a:rPr lang="en-US" sz="3200" dirty="0" smtClean="0"/>
              <a:t> </a:t>
            </a:r>
            <a:r>
              <a:rPr lang="en-US" sz="3200" dirty="0"/>
              <a:t>e </a:t>
            </a:r>
            <a:r>
              <a:rPr lang="bg-BG" sz="3200" dirty="0" smtClean="0"/>
              <a:t>мощен</a:t>
            </a:r>
            <a:r>
              <a:rPr lang="en-US" sz="3200" dirty="0"/>
              <a:t>, </a:t>
            </a:r>
            <a:r>
              <a:rPr lang="bg-BG" sz="3200" dirty="0"/>
              <a:t>безплатен</a:t>
            </a:r>
            <a:r>
              <a:rPr lang="en-US" sz="3200" dirty="0"/>
              <a:t> </a:t>
            </a:r>
            <a:r>
              <a:rPr lang="en-US" sz="3200" dirty="0" smtClean="0"/>
              <a:t>                             </a:t>
            </a:r>
            <a:r>
              <a:rPr lang="bg-BG" sz="3200" dirty="0" smtClean="0"/>
              <a:t>визуален </a:t>
            </a:r>
            <a:r>
              <a:rPr lang="bg-BG" sz="3200" dirty="0"/>
              <a:t>редактор за</a:t>
            </a:r>
            <a:r>
              <a:rPr lang="en-US" sz="3200" dirty="0"/>
              <a:t> WordPress</a:t>
            </a:r>
            <a:endParaRPr lang="en-US" sz="3200" dirty="0">
              <a:hlinkClick r:id="rId3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https://softuni.bg/courses/programming-basics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217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7854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71599"/>
            <a:ext cx="11815018" cy="5025591"/>
          </a:xfrm>
        </p:spPr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733800"/>
            <a:ext cx="5348687" cy="1871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#wp-teachers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18887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 </a:t>
            </a:r>
            <a:r>
              <a:rPr lang="bg-BG" dirty="0" smtClean="0"/>
              <a:t>теми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14949" y="6051793"/>
            <a:ext cx="10958928" cy="499819"/>
          </a:xfrm>
        </p:spPr>
        <p:txBody>
          <a:bodyPr/>
          <a:lstStyle/>
          <a:p>
            <a:r>
              <a:rPr lang="bg-BG" dirty="0"/>
              <a:t>Какво е </a:t>
            </a:r>
            <a:r>
              <a:rPr lang="en-US" dirty="0"/>
              <a:t>WordPress </a:t>
            </a:r>
            <a:r>
              <a:rPr lang="bg-BG" dirty="0"/>
              <a:t>тема?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703" y="1219200"/>
            <a:ext cx="5255419" cy="278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2"/>
                </a:solidFill>
              </a:rPr>
              <a:t>WordPress</a:t>
            </a:r>
            <a:r>
              <a:rPr lang="en-US" dirty="0" smtClean="0"/>
              <a:t> </a:t>
            </a:r>
            <a:r>
              <a:rPr lang="bg-BG" dirty="0" smtClean="0"/>
              <a:t>темите</a:t>
            </a:r>
            <a:endParaRPr lang="ru-RU" dirty="0" smtClean="0"/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bg-BG" sz="3100" dirty="0" smtClean="0"/>
              <a:t>Променят </a:t>
            </a:r>
            <a:r>
              <a:rPr lang="bg-BG" sz="3398" dirty="0"/>
              <a:t>дизайна</a:t>
            </a:r>
            <a:r>
              <a:rPr lang="bg-BG" sz="3100" dirty="0" smtClean="0"/>
              <a:t> на вашият уебсайт </a:t>
            </a:r>
          </a:p>
          <a:p>
            <a:pPr marL="1066419" lvl="1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3100" dirty="0"/>
              <a:t>Промяна на оформлението на сайта / шрифтовете / </a:t>
            </a:r>
            <a:r>
              <a:rPr lang="ru-RU" sz="3100" dirty="0" smtClean="0"/>
              <a:t>цветовете</a:t>
            </a:r>
            <a:endParaRPr lang="en-US" sz="3100" dirty="0" smtClean="0"/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bg-BG" dirty="0" smtClean="0">
                <a:solidFill>
                  <a:schemeClr val="tx2"/>
                </a:solidFill>
              </a:rPr>
              <a:t>Безплатни</a:t>
            </a:r>
            <a:r>
              <a:rPr lang="bg-BG" dirty="0" smtClean="0"/>
              <a:t> теми: </a:t>
            </a:r>
          </a:p>
          <a:p>
            <a:pPr marL="1066419" lvl="1" indent="-4572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bg-BG" dirty="0" smtClean="0"/>
              <a:t>По-малко функционалност, по-трудно редактиране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>
                <a:solidFill>
                  <a:schemeClr val="tx2"/>
                </a:solidFill>
              </a:rPr>
              <a:t>Платени</a:t>
            </a:r>
            <a:r>
              <a:rPr lang="bg-BG" dirty="0" smtClean="0"/>
              <a:t> </a:t>
            </a:r>
            <a:r>
              <a:rPr lang="bg-BG" dirty="0"/>
              <a:t>теми: </a:t>
            </a:r>
            <a:endParaRPr lang="bg-BG" dirty="0" smtClean="0"/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bg-BG" dirty="0" smtClean="0"/>
              <a:t>Голяма функционалност, лесни за редактиране, поддръжка</a:t>
            </a:r>
          </a:p>
          <a:p>
            <a:endParaRPr lang="bg-BG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</a:t>
            </a:r>
            <a:r>
              <a:rPr lang="en-US" dirty="0" smtClean="0"/>
              <a:t> WordPress </a:t>
            </a:r>
            <a:r>
              <a:rPr lang="bg-BG" dirty="0" smtClean="0"/>
              <a:t>тема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60812" y="3308561"/>
            <a:ext cx="3733800" cy="61938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hlinkClick r:id="rId2"/>
              </a:rPr>
              <a:t>wordpress.org/themes</a:t>
            </a: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17612" y="6012681"/>
            <a:ext cx="10352894" cy="57629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r>
              <a:rPr lang="en-US" sz="2800" dirty="0">
                <a:hlinkClick r:id="rId3"/>
              </a:rPr>
              <a:t>themeforest.net</a:t>
            </a:r>
            <a:r>
              <a:rPr lang="en-US" sz="2800" dirty="0"/>
              <a:t>, </a:t>
            </a:r>
            <a:r>
              <a:rPr lang="en-US" sz="2800" dirty="0">
                <a:hlinkClick r:id="rId4"/>
              </a:rPr>
              <a:t>colorlib.com</a:t>
            </a:r>
            <a:r>
              <a:rPr lang="en-US" sz="2800" dirty="0"/>
              <a:t>, </a:t>
            </a:r>
            <a:r>
              <a:rPr lang="en-US" sz="2800" dirty="0">
                <a:hlinkClick r:id="rId5"/>
              </a:rPr>
              <a:t>templatemonster.com</a:t>
            </a:r>
            <a:r>
              <a:rPr lang="en-US" sz="2800" dirty="0"/>
              <a:t>, </a:t>
            </a:r>
            <a:r>
              <a:rPr lang="en-US" sz="2800" dirty="0">
                <a:hlinkClick r:id="rId6"/>
              </a:rPr>
              <a:t>athemes.com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32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WordPress</a:t>
            </a:r>
            <a:r>
              <a:rPr lang="bg-BG" dirty="0" smtClean="0"/>
              <a:t> теми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Инсталиране и конфигуриране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65412" y="838200"/>
            <a:ext cx="6553200" cy="363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0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371600"/>
            <a:ext cx="11815018" cy="5867400"/>
          </a:xfrm>
        </p:spPr>
        <p:txBody>
          <a:bodyPr>
            <a:normAutofit/>
          </a:bodyPr>
          <a:lstStyle/>
          <a:p>
            <a:r>
              <a:rPr lang="bg-BG" dirty="0" smtClean="0"/>
              <a:t>Инсталиране на тема в </a:t>
            </a:r>
            <a:r>
              <a:rPr lang="en-US" b="1" dirty="0" smtClean="0"/>
              <a:t>WordPress.org 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 да инсталираме </a:t>
            </a:r>
            <a:r>
              <a:rPr lang="en-US" dirty="0" smtClean="0"/>
              <a:t>WordPress </a:t>
            </a:r>
            <a:r>
              <a:rPr lang="bg-BG" dirty="0" smtClean="0"/>
              <a:t>тема?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34" y="2039489"/>
            <a:ext cx="1474745" cy="2280901"/>
          </a:xfrm>
          <a:prstGeom prst="roundRect">
            <a:avLst>
              <a:gd name="adj" fmla="val 2604"/>
            </a:avLst>
          </a:prstGeom>
          <a:ln>
            <a:noFill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3308"/>
          <a:stretch/>
        </p:blipFill>
        <p:spPr>
          <a:xfrm>
            <a:off x="3893062" y="2162742"/>
            <a:ext cx="6443431" cy="2034391"/>
          </a:xfrm>
          <a:prstGeom prst="roundRect">
            <a:avLst>
              <a:gd name="adj" fmla="val 24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981" y="4455458"/>
            <a:ext cx="2634632" cy="2230534"/>
          </a:xfrm>
          <a:prstGeom prst="roundRect">
            <a:avLst>
              <a:gd name="adj" fmla="val 43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607" y="4455457"/>
            <a:ext cx="2930910" cy="2230534"/>
          </a:xfrm>
          <a:prstGeom prst="roundRect">
            <a:avLst>
              <a:gd name="adj" fmla="val 61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" name="Curved Left Arrow 9"/>
          <p:cNvSpPr/>
          <p:nvPr/>
        </p:nvSpPr>
        <p:spPr bwMode="auto">
          <a:xfrm>
            <a:off x="10726360" y="3865278"/>
            <a:ext cx="891520" cy="1337878"/>
          </a:xfrm>
          <a:prstGeom prst="curvedLeftArrow">
            <a:avLst>
              <a:gd name="adj1" fmla="val 22851"/>
              <a:gd name="adj2" fmla="val 50000"/>
              <a:gd name="adj3" fmla="val 25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2758820" y="2951337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eft Arrow 17"/>
          <p:cNvSpPr/>
          <p:nvPr/>
        </p:nvSpPr>
        <p:spPr bwMode="auto">
          <a:xfrm>
            <a:off x="6059269" y="5348299"/>
            <a:ext cx="685800" cy="444850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51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Намерете демонстрационно </a:t>
            </a:r>
            <a:r>
              <a:rPr lang="ru-RU" dirty="0" smtClean="0"/>
              <a:t>съдържание </a:t>
            </a:r>
            <a:r>
              <a:rPr lang="ru-RU" dirty="0"/>
              <a:t>за </a:t>
            </a:r>
            <a:r>
              <a:rPr lang="ru-RU" dirty="0" smtClean="0"/>
              <a:t>темата</a:t>
            </a:r>
            <a:endParaRPr lang="en-US" dirty="0" smtClean="0"/>
          </a:p>
          <a:p>
            <a:pPr lvl="1"/>
            <a:r>
              <a:rPr lang="ru-RU" sz="3000" dirty="0" smtClean="0"/>
              <a:t>Например</a:t>
            </a:r>
            <a:r>
              <a:rPr lang="en-US" sz="3000" dirty="0" smtClean="0"/>
              <a:t>:</a:t>
            </a:r>
            <a:r>
              <a:rPr lang="ru-RU" sz="3000" dirty="0" smtClean="0"/>
              <a:t> </a:t>
            </a:r>
            <a:r>
              <a:rPr lang="en-US" sz="3000" dirty="0" smtClean="0">
                <a:hlinkClick r:id="rId2"/>
              </a:rPr>
              <a:t>https://athemes.com/download/sydney-demo-content/</a:t>
            </a:r>
            <a:endParaRPr lang="en-US" sz="3000" dirty="0"/>
          </a:p>
          <a:p>
            <a:r>
              <a:rPr lang="ru-RU" dirty="0"/>
              <a:t>Импортирайте </a:t>
            </a:r>
            <a:r>
              <a:rPr lang="en-US" b="1" dirty="0"/>
              <a:t>XML</a:t>
            </a:r>
            <a:r>
              <a:rPr lang="en-US" dirty="0"/>
              <a:t> </a:t>
            </a:r>
            <a:r>
              <a:rPr lang="ru-RU" b="1" dirty="0"/>
              <a:t>демо</a:t>
            </a:r>
            <a:r>
              <a:rPr lang="ru-RU" dirty="0"/>
              <a:t> </a:t>
            </a:r>
            <a:r>
              <a:rPr lang="ru-RU" b="1" dirty="0"/>
              <a:t>съдържанието</a:t>
            </a:r>
            <a:r>
              <a:rPr lang="ru-RU" dirty="0"/>
              <a:t> от </a:t>
            </a:r>
            <a:r>
              <a:rPr lang="en-US" b="1" dirty="0"/>
              <a:t>WordPress</a:t>
            </a:r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b="1" dirty="0" smtClean="0"/>
              <a:t>Importer</a:t>
            </a:r>
            <a:endParaRPr lang="ru-RU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Съдържание за </a:t>
            </a:r>
            <a:r>
              <a:rPr lang="en-US" dirty="0" smtClean="0"/>
              <a:t>WP </a:t>
            </a:r>
            <a:r>
              <a:rPr lang="bg-BG" dirty="0" smtClean="0"/>
              <a:t>тема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4038600"/>
            <a:ext cx="10569168" cy="1971860"/>
          </a:xfrm>
          <a:prstGeom prst="roundRect">
            <a:avLst>
              <a:gd name="adj" fmla="val 328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7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Качете</a:t>
            </a:r>
            <a:r>
              <a:rPr lang="en-US" dirty="0" smtClean="0"/>
              <a:t> </a:t>
            </a:r>
            <a:r>
              <a:rPr lang="en-US" b="1" dirty="0" smtClean="0"/>
              <a:t>ZIP</a:t>
            </a:r>
            <a:r>
              <a:rPr lang="en-US" dirty="0" smtClean="0"/>
              <a:t> </a:t>
            </a:r>
            <a:r>
              <a:rPr lang="bg-BG" dirty="0" smtClean="0"/>
              <a:t>файл съдържащ </a:t>
            </a:r>
            <a:r>
              <a:rPr lang="en-US" b="1" dirty="0" smtClean="0"/>
              <a:t>WordPress</a:t>
            </a:r>
            <a:r>
              <a:rPr lang="en-US" dirty="0" smtClean="0"/>
              <a:t> </a:t>
            </a:r>
            <a:r>
              <a:rPr lang="bg-BG" b="1" dirty="0" smtClean="0"/>
              <a:t>тема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Инсталирайте темата чрез </a:t>
            </a:r>
            <a:r>
              <a:rPr lang="en-US" dirty="0" smtClean="0"/>
              <a:t>ZIP </a:t>
            </a:r>
            <a:r>
              <a:rPr lang="ru-RU" dirty="0" smtClean="0"/>
              <a:t>архив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" y="2050762"/>
            <a:ext cx="1474745" cy="2280901"/>
          </a:xfrm>
          <a:prstGeom prst="roundRect">
            <a:avLst>
              <a:gd name="adj" fmla="val 2604"/>
            </a:avLst>
          </a:prstGeom>
          <a:ln>
            <a:noFill/>
          </a:ln>
          <a:effectLst/>
        </p:spPr>
      </p:pic>
      <p:sp>
        <p:nvSpPr>
          <p:cNvPr id="13" name="Right Arrow 12"/>
          <p:cNvSpPr/>
          <p:nvPr/>
        </p:nvSpPr>
        <p:spPr bwMode="auto">
          <a:xfrm>
            <a:off x="2680585" y="2962612"/>
            <a:ext cx="685800" cy="4572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3308"/>
          <a:stretch/>
        </p:blipFill>
        <p:spPr>
          <a:xfrm>
            <a:off x="3817480" y="2257389"/>
            <a:ext cx="6443431" cy="2034391"/>
          </a:xfrm>
          <a:prstGeom prst="roundRect">
            <a:avLst>
              <a:gd name="adj" fmla="val 24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161" y="5092917"/>
            <a:ext cx="4476750" cy="714375"/>
          </a:xfrm>
          <a:prstGeom prst="roundRect">
            <a:avLst>
              <a:gd name="adj" fmla="val 12708"/>
            </a:avLst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587" t="9694" r="32143" b="10942"/>
          <a:stretch/>
        </p:blipFill>
        <p:spPr>
          <a:xfrm>
            <a:off x="754745" y="4724400"/>
            <a:ext cx="3891867" cy="1451410"/>
          </a:xfrm>
          <a:prstGeom prst="roundRect">
            <a:avLst>
              <a:gd name="adj" fmla="val 10822"/>
            </a:avLst>
          </a:prstGeom>
          <a:ln>
            <a:noFill/>
          </a:ln>
          <a:effectLst/>
        </p:spPr>
      </p:pic>
      <p:sp>
        <p:nvSpPr>
          <p:cNvPr id="15" name="Left Arrow 14"/>
          <p:cNvSpPr/>
          <p:nvPr/>
        </p:nvSpPr>
        <p:spPr bwMode="auto">
          <a:xfrm>
            <a:off x="4872486" y="5227679"/>
            <a:ext cx="685800" cy="444850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urved Left Arrow 15"/>
          <p:cNvSpPr/>
          <p:nvPr/>
        </p:nvSpPr>
        <p:spPr bwMode="auto">
          <a:xfrm>
            <a:off x="10726360" y="3865278"/>
            <a:ext cx="891520" cy="1337878"/>
          </a:xfrm>
          <a:prstGeom prst="curvedLeftArrow">
            <a:avLst>
              <a:gd name="adj1" fmla="val 22851"/>
              <a:gd name="adj2" fmla="val 50000"/>
              <a:gd name="adj3" fmla="val 25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154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574</Words>
  <Application>Microsoft Office PowerPoint</Application>
  <PresentationFormat>Custom</PresentationFormat>
  <Paragraphs>130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Calibri</vt:lpstr>
      <vt:lpstr>Consolas</vt:lpstr>
      <vt:lpstr>Wingdings</vt:lpstr>
      <vt:lpstr>Wingdings 2</vt:lpstr>
      <vt:lpstr>SoftUni3_1</vt:lpstr>
      <vt:lpstr>Работа с WordPress теми</vt:lpstr>
      <vt:lpstr>Съдържание</vt:lpstr>
      <vt:lpstr>Have a Question?</vt:lpstr>
      <vt:lpstr>PowerPoint Presentation</vt:lpstr>
      <vt:lpstr>Какво е WordPress тема?</vt:lpstr>
      <vt:lpstr>PowerPoint Presentation</vt:lpstr>
      <vt:lpstr>Как да инсталираме WordPress тема?</vt:lpstr>
      <vt:lpstr>Съдържание за WP тема</vt:lpstr>
      <vt:lpstr>Инсталирайте темата чрез ZIP архив</vt:lpstr>
      <vt:lpstr>Персонализиране на тема</vt:lpstr>
      <vt:lpstr>Персонализиране на менюта</vt:lpstr>
      <vt:lpstr>WordPress приспособления</vt:lpstr>
      <vt:lpstr>PowerPoint Presentation</vt:lpstr>
      <vt:lpstr>Стандартни теми</vt:lpstr>
      <vt:lpstr>Стандартни теми (2)</vt:lpstr>
      <vt:lpstr>Упражнение: Инсталиране и персонализиране на тема</vt:lpstr>
      <vt:lpstr>PowerPoint Presentation</vt:lpstr>
      <vt:lpstr>Elementor Page Builder</vt:lpstr>
      <vt:lpstr>WPBakery Page Builder</vt:lpstr>
      <vt:lpstr>Упражнение: Инсталиране и работа с Elementor</vt:lpstr>
      <vt:lpstr>Обобщение</vt:lpstr>
      <vt:lpstr>PowerPoint Presentation</vt:lpstr>
      <vt:lpstr>SoftUni Diamond Partners</vt:lpstr>
      <vt:lpstr>SoftUni Diamond Partners</vt:lpstr>
      <vt:lpstr>Лиценз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2018-08-07T07:22:58Z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